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744" r:id="rId2"/>
  </p:sldMasterIdLst>
  <p:sldIdLst>
    <p:sldId id="256" r:id="rId3"/>
    <p:sldId id="257" r:id="rId4"/>
    <p:sldId id="258" r:id="rId5"/>
    <p:sldId id="259" r:id="rId6"/>
    <p:sldId id="262" r:id="rId7"/>
    <p:sldId id="267" r:id="rId8"/>
    <p:sldId id="271" r:id="rId9"/>
    <p:sldId id="272" r:id="rId10"/>
    <p:sldId id="273" r:id="rId11"/>
    <p:sldId id="263" r:id="rId12"/>
    <p:sldId id="26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4" autoAdjust="0"/>
    <p:restoredTop sz="94660"/>
  </p:normalViewPr>
  <p:slideViewPr>
    <p:cSldViewPr snapToGrid="0">
      <p:cViewPr varScale="1">
        <p:scale>
          <a:sx n="137" d="100"/>
          <a:sy n="137" d="100"/>
        </p:scale>
        <p:origin x="200" y="5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359559D5-E1DA-43DD-B936-5ACE3B2B2A30}" type="datetimeFigureOut">
              <a:rPr lang="en-US" smtClean="0"/>
              <a:t>4/21/20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A1FA2C-F440-4C60-8A1C-41F3FCE35CCC}" type="slidenum">
              <a:rPr lang="en-US" smtClean="0"/>
              <a:t>‹#›</a:t>
            </a:fld>
            <a:endParaRPr lang="en-US"/>
          </a:p>
        </p:txBody>
      </p:sp>
    </p:spTree>
    <p:extLst>
      <p:ext uri="{BB962C8B-B14F-4D97-AF65-F5344CB8AC3E}">
        <p14:creationId xmlns:p14="http://schemas.microsoft.com/office/powerpoint/2010/main" val="2069540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59559D5-E1DA-43DD-B936-5ACE3B2B2A30}" type="datetimeFigureOut">
              <a:rPr lang="en-US" smtClean="0"/>
              <a:t>4/21/20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A1FA2C-F440-4C60-8A1C-41F3FCE35CCC}" type="slidenum">
              <a:rPr lang="en-US" smtClean="0"/>
              <a:t>‹#›</a:t>
            </a:fld>
            <a:endParaRPr lang="en-US"/>
          </a:p>
        </p:txBody>
      </p:sp>
    </p:spTree>
    <p:extLst>
      <p:ext uri="{BB962C8B-B14F-4D97-AF65-F5344CB8AC3E}">
        <p14:creationId xmlns:p14="http://schemas.microsoft.com/office/powerpoint/2010/main" val="4055752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359559D5-E1DA-43DD-B936-5ACE3B2B2A30}" type="datetimeFigureOut">
              <a:rPr lang="en-US" smtClean="0"/>
              <a:t>4/21/20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A1FA2C-F440-4C60-8A1C-41F3FCE35CCC}" type="slidenum">
              <a:rPr lang="en-US" smtClean="0"/>
              <a:t>‹#›</a:t>
            </a:fld>
            <a:endParaRPr lang="en-US"/>
          </a:p>
        </p:txBody>
      </p:sp>
    </p:spTree>
    <p:extLst>
      <p:ext uri="{BB962C8B-B14F-4D97-AF65-F5344CB8AC3E}">
        <p14:creationId xmlns:p14="http://schemas.microsoft.com/office/powerpoint/2010/main" val="13201618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359559D5-E1DA-43DD-B936-5ACE3B2B2A30}" type="datetimeFigureOut">
              <a:rPr lang="en-US" smtClean="0"/>
              <a:t>4/21/20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A1FA2C-F440-4C60-8A1C-41F3FCE35CCC}"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781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59559D5-E1DA-43DD-B936-5ACE3B2B2A30}" type="datetimeFigureOut">
              <a:rPr lang="en-US" smtClean="0"/>
              <a:t>4/21/20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A1FA2C-F440-4C60-8A1C-41F3FCE35CCC}" type="slidenum">
              <a:rPr lang="en-US" smtClean="0"/>
              <a:t>‹#›</a:t>
            </a:fld>
            <a:endParaRPr lang="en-US"/>
          </a:p>
        </p:txBody>
      </p:sp>
    </p:spTree>
    <p:extLst>
      <p:ext uri="{BB962C8B-B14F-4D97-AF65-F5344CB8AC3E}">
        <p14:creationId xmlns:p14="http://schemas.microsoft.com/office/powerpoint/2010/main" val="31698833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359559D5-E1DA-43DD-B936-5ACE3B2B2A30}" type="datetimeFigureOut">
              <a:rPr lang="en-US" smtClean="0"/>
              <a:t>4/21/20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A1FA2C-F440-4C60-8A1C-41F3FCE35CCC}"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523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359559D5-E1DA-43DD-B936-5ACE3B2B2A30}" type="datetimeFigureOut">
              <a:rPr lang="en-US" smtClean="0"/>
              <a:t>4/21/20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A1FA2C-F440-4C60-8A1C-41F3FCE35CCC}" type="slidenum">
              <a:rPr lang="en-US" smtClean="0"/>
              <a:t>‹#›</a:t>
            </a:fld>
            <a:endParaRPr lang="en-US"/>
          </a:p>
        </p:txBody>
      </p:sp>
    </p:spTree>
    <p:extLst>
      <p:ext uri="{BB962C8B-B14F-4D97-AF65-F5344CB8AC3E}">
        <p14:creationId xmlns:p14="http://schemas.microsoft.com/office/powerpoint/2010/main" val="6367406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359559D5-E1DA-43DD-B936-5ACE3B2B2A30}" type="datetimeFigureOut">
              <a:rPr lang="en-US" smtClean="0"/>
              <a:t>4/21/20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CA1FA2C-F440-4C60-8A1C-41F3FCE35CCC}" type="slidenum">
              <a:rPr lang="en-US" smtClean="0"/>
              <a:t>‹#›</a:t>
            </a:fld>
            <a:endParaRPr lang="en-US"/>
          </a:p>
        </p:txBody>
      </p:sp>
    </p:spTree>
    <p:extLst>
      <p:ext uri="{BB962C8B-B14F-4D97-AF65-F5344CB8AC3E}">
        <p14:creationId xmlns:p14="http://schemas.microsoft.com/office/powerpoint/2010/main" val="6824374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359559D5-E1DA-43DD-B936-5ACE3B2B2A30}" type="datetimeFigureOut">
              <a:rPr lang="en-US" smtClean="0"/>
              <a:t>4/21/20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A1FA2C-F440-4C60-8A1C-41F3FCE35CCC}" type="slidenum">
              <a:rPr lang="en-US" smtClean="0"/>
              <a:t>‹#›</a:t>
            </a:fld>
            <a:endParaRPr lang="en-US"/>
          </a:p>
        </p:txBody>
      </p:sp>
    </p:spTree>
    <p:extLst>
      <p:ext uri="{BB962C8B-B14F-4D97-AF65-F5344CB8AC3E}">
        <p14:creationId xmlns:p14="http://schemas.microsoft.com/office/powerpoint/2010/main" val="11849346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59559D5-E1DA-43DD-B936-5ACE3B2B2A30}" type="datetimeFigureOut">
              <a:rPr lang="en-US" smtClean="0"/>
              <a:t>4/21/20</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6CA1FA2C-F440-4C60-8A1C-41F3FCE35CCC}" type="slidenum">
              <a:rPr lang="en-US" smtClean="0"/>
              <a:t>‹#›</a:t>
            </a:fld>
            <a:endParaRPr lang="en-US"/>
          </a:p>
        </p:txBody>
      </p:sp>
    </p:spTree>
    <p:extLst>
      <p:ext uri="{BB962C8B-B14F-4D97-AF65-F5344CB8AC3E}">
        <p14:creationId xmlns:p14="http://schemas.microsoft.com/office/powerpoint/2010/main" val="28261091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59559D5-E1DA-43DD-B936-5ACE3B2B2A30}" type="datetimeFigureOut">
              <a:rPr lang="en-US" smtClean="0"/>
              <a:t>4/21/20</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CA1FA2C-F440-4C60-8A1C-41F3FCE35CCC}" type="slidenum">
              <a:rPr lang="en-US" smtClean="0"/>
              <a:t>‹#›</a:t>
            </a:fld>
            <a:endParaRPr lang="en-US"/>
          </a:p>
        </p:txBody>
      </p:sp>
    </p:spTree>
    <p:extLst>
      <p:ext uri="{BB962C8B-B14F-4D97-AF65-F5344CB8AC3E}">
        <p14:creationId xmlns:p14="http://schemas.microsoft.com/office/powerpoint/2010/main" val="12278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59559D5-E1DA-43DD-B936-5ACE3B2B2A30}" type="datetimeFigureOut">
              <a:rPr lang="en-US" smtClean="0"/>
              <a:t>4/21/20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A1FA2C-F440-4C60-8A1C-41F3FCE35CCC}" type="slidenum">
              <a:rPr lang="en-US" smtClean="0"/>
              <a:t>‹#›</a:t>
            </a:fld>
            <a:endParaRPr lang="en-US"/>
          </a:p>
        </p:txBody>
      </p:sp>
    </p:spTree>
    <p:extLst>
      <p:ext uri="{BB962C8B-B14F-4D97-AF65-F5344CB8AC3E}">
        <p14:creationId xmlns:p14="http://schemas.microsoft.com/office/powerpoint/2010/main" val="33640297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59559D5-E1DA-43DD-B936-5ACE3B2B2A30}" type="datetimeFigureOut">
              <a:rPr lang="en-US" smtClean="0"/>
              <a:t>4/21/20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A1FA2C-F440-4C60-8A1C-41F3FCE35CCC}" type="slidenum">
              <a:rPr lang="en-US" smtClean="0"/>
              <a:t>‹#›</a:t>
            </a:fld>
            <a:endParaRPr lang="en-US"/>
          </a:p>
        </p:txBody>
      </p:sp>
    </p:spTree>
    <p:extLst>
      <p:ext uri="{BB962C8B-B14F-4D97-AF65-F5344CB8AC3E}">
        <p14:creationId xmlns:p14="http://schemas.microsoft.com/office/powerpoint/2010/main" val="16796516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59559D5-E1DA-43DD-B936-5ACE3B2B2A30}" type="datetimeFigureOut">
              <a:rPr lang="en-US" smtClean="0"/>
              <a:t>4/21/20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A1FA2C-F440-4C60-8A1C-41F3FCE35CCC}" type="slidenum">
              <a:rPr lang="en-US" smtClean="0"/>
              <a:t>‹#›</a:t>
            </a:fld>
            <a:endParaRPr lang="en-US"/>
          </a:p>
        </p:txBody>
      </p:sp>
    </p:spTree>
    <p:extLst>
      <p:ext uri="{BB962C8B-B14F-4D97-AF65-F5344CB8AC3E}">
        <p14:creationId xmlns:p14="http://schemas.microsoft.com/office/powerpoint/2010/main" val="16306928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59559D5-E1DA-43DD-B936-5ACE3B2B2A30}" type="datetimeFigureOut">
              <a:rPr lang="en-US" smtClean="0"/>
              <a:t>4/21/20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A1FA2C-F440-4C60-8A1C-41F3FCE35CCC}" type="slidenum">
              <a:rPr lang="en-US" smtClean="0"/>
              <a:t>‹#›</a:t>
            </a:fld>
            <a:endParaRPr lang="en-US"/>
          </a:p>
        </p:txBody>
      </p:sp>
    </p:spTree>
    <p:extLst>
      <p:ext uri="{BB962C8B-B14F-4D97-AF65-F5344CB8AC3E}">
        <p14:creationId xmlns:p14="http://schemas.microsoft.com/office/powerpoint/2010/main" val="2289489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359559D5-E1DA-43DD-B936-5ACE3B2B2A30}" type="datetimeFigureOut">
              <a:rPr lang="en-US" smtClean="0"/>
              <a:t>4/21/20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A1FA2C-F440-4C60-8A1C-41F3FCE35CCC}" type="slidenum">
              <a:rPr lang="en-US" smtClean="0"/>
              <a:t>‹#›</a:t>
            </a:fld>
            <a:endParaRPr lang="en-US"/>
          </a:p>
        </p:txBody>
      </p:sp>
    </p:spTree>
    <p:extLst>
      <p:ext uri="{BB962C8B-B14F-4D97-AF65-F5344CB8AC3E}">
        <p14:creationId xmlns:p14="http://schemas.microsoft.com/office/powerpoint/2010/main" val="180560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359559D5-E1DA-43DD-B936-5ACE3B2B2A30}" type="datetimeFigureOut">
              <a:rPr lang="en-US" smtClean="0"/>
              <a:t>4/21/20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A1FA2C-F440-4C60-8A1C-41F3FCE35CCC}" type="slidenum">
              <a:rPr lang="en-US" smtClean="0"/>
              <a:t>‹#›</a:t>
            </a:fld>
            <a:endParaRPr lang="en-US"/>
          </a:p>
        </p:txBody>
      </p:sp>
    </p:spTree>
    <p:extLst>
      <p:ext uri="{BB962C8B-B14F-4D97-AF65-F5344CB8AC3E}">
        <p14:creationId xmlns:p14="http://schemas.microsoft.com/office/powerpoint/2010/main" val="1037042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45127" y="2507550"/>
            <a:ext cx="5156200" cy="3680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7550"/>
            <a:ext cx="5181601" cy="3680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Date Placeholder 6"/>
          <p:cNvSpPr>
            <a:spLocks noGrp="1"/>
          </p:cNvSpPr>
          <p:nvPr>
            <p:ph type="dt" sz="half" idx="10"/>
          </p:nvPr>
        </p:nvSpPr>
        <p:spPr/>
        <p:txBody>
          <a:bodyPr/>
          <a:lstStyle/>
          <a:p>
            <a:fld id="{359559D5-E1DA-43DD-B936-5ACE3B2B2A30}" type="datetimeFigureOut">
              <a:rPr lang="en-US" smtClean="0"/>
              <a:t>4/21/20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CA1FA2C-F440-4C60-8A1C-41F3FCE35CCC}" type="slidenum">
              <a:rPr lang="en-US" smtClean="0"/>
              <a:t>‹#›</a:t>
            </a:fld>
            <a:endParaRPr 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38113839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59559D5-E1DA-43DD-B936-5ACE3B2B2A30}" type="datetimeFigureOut">
              <a:rPr lang="en-US" smtClean="0"/>
              <a:t>4/21/20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A1FA2C-F440-4C60-8A1C-41F3FCE35CCC}" type="slidenum">
              <a:rPr lang="en-US" smtClean="0"/>
              <a:t>‹#›</a:t>
            </a:fld>
            <a:endParaRPr lang="en-US"/>
          </a:p>
        </p:txBody>
      </p:sp>
      <p:sp>
        <p:nvSpPr>
          <p:cNvPr id="6" name="Title 5"/>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3678248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9559D5-E1DA-43DD-B936-5ACE3B2B2A30}" type="datetimeFigureOut">
              <a:rPr lang="en-US" smtClean="0"/>
              <a:t>4/21/20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CA1FA2C-F440-4C60-8A1C-41F3FCE35CCC}" type="slidenum">
              <a:rPr lang="en-US" smtClean="0"/>
              <a:t>‹#›</a:t>
            </a:fld>
            <a:endParaRPr lang="en-US"/>
          </a:p>
        </p:txBody>
      </p:sp>
    </p:spTree>
    <p:extLst>
      <p:ext uri="{BB962C8B-B14F-4D97-AF65-F5344CB8AC3E}">
        <p14:creationId xmlns:p14="http://schemas.microsoft.com/office/powerpoint/2010/main" val="3022336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CN" altLang="en-US"/>
              <a:t>单击此处编辑母版标题样式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59559D5-E1DA-43DD-B936-5ACE3B2B2A30}" type="datetimeFigureOut">
              <a:rPr lang="en-US" smtClean="0"/>
              <a:t>4/21/20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A1FA2C-F440-4C60-8A1C-41F3FCE35CCC}" type="slidenum">
              <a:rPr lang="en-US" smtClean="0"/>
              <a:t>‹#›</a:t>
            </a:fld>
            <a:endParaRPr lang="en-US"/>
          </a:p>
        </p:txBody>
      </p:sp>
    </p:spTree>
    <p:extLst>
      <p:ext uri="{BB962C8B-B14F-4D97-AF65-F5344CB8AC3E}">
        <p14:creationId xmlns:p14="http://schemas.microsoft.com/office/powerpoint/2010/main" val="3095051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59559D5-E1DA-43DD-B936-5ACE3B2B2A30}" type="datetimeFigureOut">
              <a:rPr lang="en-US" smtClean="0"/>
              <a:t>4/21/20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A1FA2C-F440-4C60-8A1C-41F3FCE35CCC}" type="slidenum">
              <a:rPr lang="en-US" smtClean="0"/>
              <a:t>‹#›</a:t>
            </a:fld>
            <a:endParaRPr lang="en-US"/>
          </a:p>
        </p:txBody>
      </p:sp>
    </p:spTree>
    <p:extLst>
      <p:ext uri="{BB962C8B-B14F-4D97-AF65-F5344CB8AC3E}">
        <p14:creationId xmlns:p14="http://schemas.microsoft.com/office/powerpoint/2010/main" val="37096556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359559D5-E1DA-43DD-B936-5ACE3B2B2A30}" type="datetimeFigureOut">
              <a:rPr lang="en-US" smtClean="0"/>
              <a:t>4/21/20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6CA1FA2C-F440-4C60-8A1C-41F3FCE35CCC}" type="slidenum">
              <a:rPr lang="en-US" smtClean="0"/>
              <a:t>‹#›</a:t>
            </a:fld>
            <a:endParaRPr lang="en-US"/>
          </a:p>
        </p:txBody>
      </p:sp>
    </p:spTree>
    <p:extLst>
      <p:ext uri="{BB962C8B-B14F-4D97-AF65-F5344CB8AC3E}">
        <p14:creationId xmlns:p14="http://schemas.microsoft.com/office/powerpoint/2010/main" val="175390731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59559D5-E1DA-43DD-B936-5ACE3B2B2A30}" type="datetimeFigureOut">
              <a:rPr lang="en-US" smtClean="0"/>
              <a:t>4/21/20</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CA1FA2C-F440-4C60-8A1C-41F3FCE35CCC}"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0232937"/>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48A6F93-54E3-457B-848B-965C35165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D71F2F7B-1CD1-4341-8300-D3AB8CC5EB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44603" y="4325112"/>
            <a:ext cx="71323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F3D1CE97-603D-4037-849B-40E30490645D}"/>
              </a:ext>
            </a:extLst>
          </p:cNvPr>
          <p:cNvSpPr>
            <a:spLocks noGrp="1"/>
          </p:cNvSpPr>
          <p:nvPr>
            <p:ph type="ctrTitle"/>
          </p:nvPr>
        </p:nvSpPr>
        <p:spPr>
          <a:xfrm>
            <a:off x="3836504" y="758952"/>
            <a:ext cx="7319175" cy="3566160"/>
          </a:xfrm>
        </p:spPr>
        <p:txBody>
          <a:bodyPr>
            <a:normAutofit/>
          </a:bodyPr>
          <a:lstStyle/>
          <a:p>
            <a:r>
              <a:rPr lang="en-US" dirty="0"/>
              <a:t>Vaccine System</a:t>
            </a:r>
          </a:p>
        </p:txBody>
      </p:sp>
      <p:sp>
        <p:nvSpPr>
          <p:cNvPr id="3" name="副标题 2">
            <a:extLst>
              <a:ext uri="{FF2B5EF4-FFF2-40B4-BE49-F238E27FC236}">
                <a16:creationId xmlns:a16="http://schemas.microsoft.com/office/drawing/2014/main" id="{95FBCE48-274F-40C8-9A95-8FC6F0D31552}"/>
              </a:ext>
            </a:extLst>
          </p:cNvPr>
          <p:cNvSpPr>
            <a:spLocks noGrp="1"/>
          </p:cNvSpPr>
          <p:nvPr>
            <p:ph type="subTitle" idx="1"/>
          </p:nvPr>
        </p:nvSpPr>
        <p:spPr>
          <a:xfrm>
            <a:off x="3836504" y="4455619"/>
            <a:ext cx="7321946" cy="1809401"/>
          </a:xfrm>
        </p:spPr>
        <p:txBody>
          <a:bodyPr>
            <a:normAutofit/>
          </a:bodyPr>
          <a:lstStyle/>
          <a:p>
            <a:r>
              <a:rPr lang="en-US" sz="2000" b="1" dirty="0" err="1"/>
              <a:t>Bugbusters</a:t>
            </a:r>
            <a:endParaRPr lang="en-US" sz="2000" b="1" dirty="0"/>
          </a:p>
          <a:p>
            <a:r>
              <a:rPr lang="en-US" sz="1600" dirty="0"/>
              <a:t>Hao </a:t>
            </a:r>
            <a:r>
              <a:rPr lang="en-US" sz="1600" dirty="0" err="1"/>
              <a:t>Jin</a:t>
            </a:r>
            <a:endParaRPr lang="en-US" sz="1600" dirty="0"/>
          </a:p>
          <a:p>
            <a:r>
              <a:rPr lang="en-US" sz="1600" dirty="0" err="1"/>
              <a:t>Shanzizhi</a:t>
            </a:r>
            <a:r>
              <a:rPr lang="en-US" sz="1600" dirty="0"/>
              <a:t> Shang</a:t>
            </a:r>
          </a:p>
          <a:p>
            <a:r>
              <a:rPr lang="en-US" sz="1600" dirty="0" err="1"/>
              <a:t>Shaocong</a:t>
            </a:r>
            <a:r>
              <a:rPr lang="en-US" sz="1600" dirty="0"/>
              <a:t> Tang</a:t>
            </a:r>
          </a:p>
        </p:txBody>
      </p:sp>
      <p:pic>
        <p:nvPicPr>
          <p:cNvPr id="7" name="Graphic 6">
            <a:extLst>
              <a:ext uri="{FF2B5EF4-FFF2-40B4-BE49-F238E27FC236}">
                <a16:creationId xmlns:a16="http://schemas.microsoft.com/office/drawing/2014/main" id="{0B442F2F-1A29-435F-9720-C455C5C78B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6938" y="1627810"/>
            <a:ext cx="2697302" cy="2697302"/>
          </a:xfrm>
          <a:prstGeom prst="rect">
            <a:avLst/>
          </a:prstGeom>
        </p:spPr>
      </p:pic>
      <p:sp>
        <p:nvSpPr>
          <p:cNvPr id="14" name="Rectangle 13">
            <a:extLst>
              <a:ext uri="{FF2B5EF4-FFF2-40B4-BE49-F238E27FC236}">
                <a16:creationId xmlns:a16="http://schemas.microsoft.com/office/drawing/2014/main" id="{51F59CD9-29E6-4943-8931-5BC7201334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5B76B32D-AA83-45A4-9609-F96830AD4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71268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5933BD-2C65-4E24-A764-E84E73CF3D1B}"/>
              </a:ext>
            </a:extLst>
          </p:cNvPr>
          <p:cNvSpPr>
            <a:spLocks noGrp="1"/>
          </p:cNvSpPr>
          <p:nvPr>
            <p:ph type="title"/>
          </p:nvPr>
        </p:nvSpPr>
        <p:spPr/>
        <p:txBody>
          <a:bodyPr/>
          <a:lstStyle/>
          <a:p>
            <a:r>
              <a:rPr lang="en-US" dirty="0"/>
              <a:t>Roles and Capability</a:t>
            </a:r>
          </a:p>
        </p:txBody>
      </p:sp>
      <p:sp>
        <p:nvSpPr>
          <p:cNvPr id="3" name="内容占位符 2">
            <a:extLst>
              <a:ext uri="{FF2B5EF4-FFF2-40B4-BE49-F238E27FC236}">
                <a16:creationId xmlns:a16="http://schemas.microsoft.com/office/drawing/2014/main" id="{FD556522-923F-4D0D-816E-5A9ECADA5597}"/>
              </a:ext>
            </a:extLst>
          </p:cNvPr>
          <p:cNvSpPr>
            <a:spLocks noGrp="1"/>
          </p:cNvSpPr>
          <p:nvPr>
            <p:ph idx="1"/>
          </p:nvPr>
        </p:nvSpPr>
        <p:spPr/>
        <p:txBody>
          <a:bodyPr/>
          <a:lstStyle/>
          <a:p>
            <a:pPr>
              <a:buFont typeface="Arial" panose="020B0604020202020204" pitchFamily="34" charset="0"/>
              <a:buChar char="•"/>
            </a:pPr>
            <a:r>
              <a:rPr lang="en-US" dirty="0"/>
              <a:t> Doctor: request vaccines for patients</a:t>
            </a:r>
          </a:p>
          <a:p>
            <a:pPr>
              <a:buFont typeface="Arial" panose="020B0604020202020204" pitchFamily="34" charset="0"/>
              <a:buChar char="•"/>
            </a:pPr>
            <a:r>
              <a:rPr lang="en-US" dirty="0"/>
              <a:t> Assistants Secretary: approve Health Department registrations</a:t>
            </a:r>
          </a:p>
          <a:p>
            <a:pPr>
              <a:buFont typeface="Arial" panose="020B0604020202020204" pitchFamily="34" charset="0"/>
              <a:buChar char="•"/>
            </a:pPr>
            <a:r>
              <a:rPr lang="en-US" dirty="0"/>
              <a:t> Vaccine Manager: approve vaccine requests from Doctors and request vaccines purchases</a:t>
            </a:r>
          </a:p>
          <a:p>
            <a:pPr>
              <a:buFont typeface="Arial" panose="020B0604020202020204" pitchFamily="34" charset="0"/>
              <a:buChar char="•"/>
            </a:pPr>
            <a:r>
              <a:rPr lang="en-US" dirty="0"/>
              <a:t> Warehouse Keeper: approve vaccine purchases and request vaccine productions</a:t>
            </a:r>
          </a:p>
          <a:p>
            <a:pPr>
              <a:buFont typeface="Arial" panose="020B0604020202020204" pitchFamily="34" charset="0"/>
              <a:buChar char="•"/>
            </a:pPr>
            <a:r>
              <a:rPr lang="en-US" dirty="0"/>
              <a:t> Factory Manager: approve vaccine productions, produce and store vaccines</a:t>
            </a:r>
          </a:p>
          <a:p>
            <a:pPr>
              <a:buFont typeface="Arial" panose="020B0604020202020204" pitchFamily="34" charset="0"/>
              <a:buChar char="•"/>
            </a:pPr>
            <a:r>
              <a:rPr lang="en-US" dirty="0"/>
              <a:t> System Admin: create user accounts, manage all user accounts, manage networks, manage enterprises, manage organizations, track all work requests</a:t>
            </a:r>
          </a:p>
          <a:p>
            <a:endParaRPr lang="en-US" dirty="0"/>
          </a:p>
        </p:txBody>
      </p:sp>
    </p:spTree>
    <p:extLst>
      <p:ext uri="{BB962C8B-B14F-4D97-AF65-F5344CB8AC3E}">
        <p14:creationId xmlns:p14="http://schemas.microsoft.com/office/powerpoint/2010/main" val="2398497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D068DB-E7E7-4102-9402-EAA049E13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96C8906C-CCD9-4F71-B3DD-BC1331E1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CA0D6F13-628B-4FC4-AD48-A2B64677D0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448A6F93-54E3-457B-848B-965C35165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D71F2F7B-1CD1-4341-8300-D3AB8CC5EB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44603" y="4325112"/>
            <a:ext cx="71323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D7ECA2AA-034A-4942-A86E-A8A83E14CA5E}"/>
              </a:ext>
            </a:extLst>
          </p:cNvPr>
          <p:cNvSpPr>
            <a:spLocks noGrp="1"/>
          </p:cNvSpPr>
          <p:nvPr>
            <p:ph type="title"/>
          </p:nvPr>
        </p:nvSpPr>
        <p:spPr>
          <a:xfrm>
            <a:off x="3836504" y="758952"/>
            <a:ext cx="7319175" cy="3566160"/>
          </a:xfrm>
        </p:spPr>
        <p:txBody>
          <a:bodyPr vert="horz" lIns="91440" tIns="45720" rIns="91440" bIns="45720" rtlCol="0" anchor="b">
            <a:normAutofit/>
          </a:bodyPr>
          <a:lstStyle/>
          <a:p>
            <a:r>
              <a:rPr lang="en-US" sz="8000" dirty="0">
                <a:solidFill>
                  <a:schemeClr val="tx1">
                    <a:lumMod val="85000"/>
                    <a:lumOff val="15000"/>
                  </a:schemeClr>
                </a:solidFill>
              </a:rPr>
              <a:t>T</a:t>
            </a:r>
            <a:r>
              <a:rPr lang="en-US" altLang="zh-CN" sz="8000" dirty="0">
                <a:solidFill>
                  <a:schemeClr val="tx1">
                    <a:lumMod val="85000"/>
                    <a:lumOff val="15000"/>
                  </a:schemeClr>
                </a:solidFill>
              </a:rPr>
              <a:t>hank You</a:t>
            </a:r>
            <a:endParaRPr lang="en-US" sz="8000" dirty="0">
              <a:solidFill>
                <a:schemeClr val="tx1">
                  <a:lumMod val="85000"/>
                  <a:lumOff val="15000"/>
                </a:schemeClr>
              </a:solidFill>
            </a:endParaRPr>
          </a:p>
        </p:txBody>
      </p:sp>
      <p:pic>
        <p:nvPicPr>
          <p:cNvPr id="7" name="Graphic 6" descr="护理">
            <a:extLst>
              <a:ext uri="{FF2B5EF4-FFF2-40B4-BE49-F238E27FC236}">
                <a16:creationId xmlns:a16="http://schemas.microsoft.com/office/drawing/2014/main" id="{451D5844-6FA6-4E55-A6DD-E4543602F6B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929818" y="1944907"/>
            <a:ext cx="2449486" cy="2449486"/>
          </a:xfrm>
          <a:prstGeom prst="rect">
            <a:avLst/>
          </a:prstGeom>
        </p:spPr>
      </p:pic>
      <p:sp>
        <p:nvSpPr>
          <p:cNvPr id="20" name="Rectangle 19">
            <a:extLst>
              <a:ext uri="{FF2B5EF4-FFF2-40B4-BE49-F238E27FC236}">
                <a16:creationId xmlns:a16="http://schemas.microsoft.com/office/drawing/2014/main" id="{51F59CD9-29E6-4943-8931-5BC7201334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5B76B32D-AA83-45A4-9609-F96830AD4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57830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4B2F3-829E-4AE3-B9BE-B2A177A9BE16}"/>
              </a:ext>
            </a:extLst>
          </p:cNvPr>
          <p:cNvSpPr>
            <a:spLocks noGrp="1"/>
          </p:cNvSpPr>
          <p:nvPr>
            <p:ph type="title"/>
          </p:nvPr>
        </p:nvSpPr>
        <p:spPr/>
        <p:txBody>
          <a:bodyPr/>
          <a:lstStyle/>
          <a:p>
            <a:r>
              <a:rPr lang="en-US" dirty="0"/>
              <a:t>System Purpose</a:t>
            </a:r>
          </a:p>
        </p:txBody>
      </p:sp>
      <p:sp>
        <p:nvSpPr>
          <p:cNvPr id="3" name="内容占位符 2">
            <a:extLst>
              <a:ext uri="{FF2B5EF4-FFF2-40B4-BE49-F238E27FC236}">
                <a16:creationId xmlns:a16="http://schemas.microsoft.com/office/drawing/2014/main" id="{ABDFDF31-EFAB-43E6-9B64-13D876FA18F9}"/>
              </a:ext>
            </a:extLst>
          </p:cNvPr>
          <p:cNvSpPr>
            <a:spLocks noGrp="1"/>
          </p:cNvSpPr>
          <p:nvPr>
            <p:ph idx="1"/>
          </p:nvPr>
        </p:nvSpPr>
        <p:spPr/>
        <p:txBody>
          <a:bodyPr/>
          <a:lstStyle/>
          <a:p>
            <a:pPr>
              <a:lnSpc>
                <a:spcPct val="200000"/>
              </a:lnSpc>
            </a:pPr>
            <a:r>
              <a:rPr lang="en-US" dirty="0"/>
              <a:t>This Vaccine System is  aimed to build a vaccine inventory management and distribute system that will streamline the workflow of vaccine management including managing inventory of vaccines and administering the vaccines and operate at the national, state and local level in order to improve the efficiency and accountability. </a:t>
            </a:r>
          </a:p>
        </p:txBody>
      </p:sp>
    </p:spTree>
    <p:extLst>
      <p:ext uri="{BB962C8B-B14F-4D97-AF65-F5344CB8AC3E}">
        <p14:creationId xmlns:p14="http://schemas.microsoft.com/office/powerpoint/2010/main" val="1740255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DA5FD0-3D92-4FFF-A8A7-8417EABC6683}"/>
              </a:ext>
            </a:extLst>
          </p:cNvPr>
          <p:cNvSpPr>
            <a:spLocks noGrp="1"/>
          </p:cNvSpPr>
          <p:nvPr>
            <p:ph type="title"/>
          </p:nvPr>
        </p:nvSpPr>
        <p:spPr/>
        <p:txBody>
          <a:bodyPr/>
          <a:lstStyle/>
          <a:p>
            <a:r>
              <a:rPr lang="en-US" dirty="0"/>
              <a:t>Issue Solved</a:t>
            </a:r>
          </a:p>
        </p:txBody>
      </p:sp>
      <p:sp>
        <p:nvSpPr>
          <p:cNvPr id="3" name="内容占位符 2">
            <a:extLst>
              <a:ext uri="{FF2B5EF4-FFF2-40B4-BE49-F238E27FC236}">
                <a16:creationId xmlns:a16="http://schemas.microsoft.com/office/drawing/2014/main" id="{2C9B4CC0-217F-4FD0-B3FF-F762EA1C6091}"/>
              </a:ext>
            </a:extLst>
          </p:cNvPr>
          <p:cNvSpPr>
            <a:spLocks noGrp="1"/>
          </p:cNvSpPr>
          <p:nvPr>
            <p:ph idx="1"/>
          </p:nvPr>
        </p:nvSpPr>
        <p:spPr/>
        <p:txBody>
          <a:bodyPr/>
          <a:lstStyle/>
          <a:p>
            <a:pPr>
              <a:buFont typeface="Arial" panose="020B0604020202020204" pitchFamily="34" charset="0"/>
              <a:buChar char="•"/>
            </a:pPr>
            <a:r>
              <a:rPr lang="en-US" dirty="0"/>
              <a:t> Safety. Providers can not purchase vaccines if it does not register with  local regulators</a:t>
            </a:r>
          </a:p>
          <a:p>
            <a:pPr>
              <a:buFont typeface="Arial" panose="020B0604020202020204" pitchFamily="34" charset="0"/>
              <a:buChar char="•"/>
            </a:pPr>
            <a:r>
              <a:rPr lang="en-US" dirty="0"/>
              <a:t> Efficiency. Doctors can request vaccine directly with the vaccine manger from a health department at the same organization. Health departments can purchase vaccine from a manufacturer directly, specifically from the warehouse organization under a manufacturer.</a:t>
            </a:r>
          </a:p>
          <a:p>
            <a:pPr>
              <a:buFont typeface="Arial" panose="020B0604020202020204" pitchFamily="34" charset="0"/>
              <a:buChar char="•"/>
            </a:pPr>
            <a:r>
              <a:rPr lang="en-US" dirty="0"/>
              <a:t> Convenience. Each role can will have work request records after processing requests. System administration can track all the work requests and manage all the user accounts.</a:t>
            </a:r>
          </a:p>
          <a:p>
            <a:pPr>
              <a:buFont typeface="Arial" panose="020B0604020202020204" pitchFamily="34" charset="0"/>
              <a:buChar char="•"/>
            </a:pPr>
            <a:r>
              <a:rPr lang="en-US" dirty="0"/>
              <a:t> Single Responsibility. The system is designed for vaccine management and transportation specifically. In this case, each organization will have only one ROLE and those roles are all concerned with vaccine.</a:t>
            </a:r>
          </a:p>
          <a:p>
            <a:pPr marL="0" indent="0">
              <a:buNone/>
            </a:pPr>
            <a:r>
              <a:rPr lang="en-US" b="1" i="1" dirty="0"/>
              <a:t>We will talk about the details when presenting out application.</a:t>
            </a:r>
          </a:p>
          <a:p>
            <a:endParaRPr lang="en-US" dirty="0"/>
          </a:p>
        </p:txBody>
      </p:sp>
    </p:spTree>
    <p:extLst>
      <p:ext uri="{BB962C8B-B14F-4D97-AF65-F5344CB8AC3E}">
        <p14:creationId xmlns:p14="http://schemas.microsoft.com/office/powerpoint/2010/main" val="591187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C75AA-41A2-491F-989B-326F1DE9D59C}"/>
              </a:ext>
            </a:extLst>
          </p:cNvPr>
          <p:cNvSpPr>
            <a:spLocks noGrp="1"/>
          </p:cNvSpPr>
          <p:nvPr>
            <p:ph type="title"/>
          </p:nvPr>
        </p:nvSpPr>
        <p:spPr/>
        <p:txBody>
          <a:bodyPr/>
          <a:lstStyle/>
          <a:p>
            <a:r>
              <a:rPr lang="en-US" dirty="0"/>
              <a:t>Entities</a:t>
            </a:r>
          </a:p>
        </p:txBody>
      </p:sp>
      <p:sp>
        <p:nvSpPr>
          <p:cNvPr id="3" name="内容占位符 2">
            <a:extLst>
              <a:ext uri="{FF2B5EF4-FFF2-40B4-BE49-F238E27FC236}">
                <a16:creationId xmlns:a16="http://schemas.microsoft.com/office/drawing/2014/main" id="{BE70E81F-A6DD-4A37-B089-9996A48A3B27}"/>
              </a:ext>
            </a:extLst>
          </p:cNvPr>
          <p:cNvSpPr>
            <a:spLocks noGrp="1"/>
          </p:cNvSpPr>
          <p:nvPr>
            <p:ph idx="1"/>
          </p:nvPr>
        </p:nvSpPr>
        <p:spPr>
          <a:xfrm>
            <a:off x="1097280" y="1886650"/>
            <a:ext cx="10842172" cy="4493830"/>
          </a:xfrm>
        </p:spPr>
        <p:txBody>
          <a:bodyPr>
            <a:normAutofit fontScale="92500" lnSpcReduction="10000"/>
          </a:bodyPr>
          <a:lstStyle/>
          <a:p>
            <a:pPr marL="0" indent="0">
              <a:buNone/>
            </a:pPr>
            <a:r>
              <a:rPr lang="en-US" sz="2200" b="1" dirty="0"/>
              <a:t>Assume that this workflow starts in a single network(state). There are three enterprises including Manufacturer, Regulator, Provider in a network and there are 5 organizations in total.</a:t>
            </a:r>
          </a:p>
          <a:p>
            <a:pPr>
              <a:buFont typeface="Arial" panose="020B0604020202020204" pitchFamily="34" charset="0"/>
              <a:buChar char="•"/>
            </a:pPr>
            <a:r>
              <a:rPr lang="en-US" sz="2200" dirty="0"/>
              <a:t> Manufacturer: Factory Organization and Warehouse Organization.</a:t>
            </a:r>
          </a:p>
          <a:p>
            <a:pPr>
              <a:buFont typeface="Arial" panose="020B0604020202020204" pitchFamily="34" charset="0"/>
              <a:buChar char="•"/>
            </a:pPr>
            <a:r>
              <a:rPr lang="en-US" sz="2200" dirty="0"/>
              <a:t> Regulator: </a:t>
            </a:r>
            <a:r>
              <a:rPr lang="en-US" sz="2200" dirty="0" err="1"/>
              <a:t>DoPH</a:t>
            </a:r>
            <a:r>
              <a:rPr lang="en-US" sz="2200" dirty="0"/>
              <a:t> Organization(Department of Public Health).</a:t>
            </a:r>
          </a:p>
          <a:p>
            <a:pPr>
              <a:buFont typeface="Arial" panose="020B0604020202020204" pitchFamily="34" charset="0"/>
              <a:buChar char="•"/>
            </a:pPr>
            <a:r>
              <a:rPr lang="en-US" sz="2200" dirty="0"/>
              <a:t> Provider: Health Department Organization and Doctor Organization.</a:t>
            </a:r>
          </a:p>
          <a:p>
            <a:pPr marL="0" indent="0">
              <a:buNone/>
            </a:pPr>
            <a:r>
              <a:rPr lang="en-US" sz="2200" b="1" dirty="0"/>
              <a:t>There is only one ROLE in each Organization.</a:t>
            </a:r>
          </a:p>
          <a:p>
            <a:pPr>
              <a:buFont typeface="Arial" panose="020B0604020202020204" pitchFamily="34" charset="0"/>
              <a:buChar char="•"/>
            </a:pPr>
            <a:r>
              <a:rPr lang="en-US" sz="2200" dirty="0"/>
              <a:t> Factory Organization: Factory Manager ROLE.</a:t>
            </a:r>
          </a:p>
          <a:p>
            <a:pPr>
              <a:buFont typeface="Arial" panose="020B0604020202020204" pitchFamily="34" charset="0"/>
              <a:buChar char="•"/>
            </a:pPr>
            <a:r>
              <a:rPr lang="en-US" sz="2200" dirty="0"/>
              <a:t> Warehouse Organization: Warehouse Keeper ROLE.</a:t>
            </a:r>
          </a:p>
          <a:p>
            <a:pPr>
              <a:buFont typeface="Arial" panose="020B0604020202020204" pitchFamily="34" charset="0"/>
              <a:buChar char="•"/>
            </a:pPr>
            <a:r>
              <a:rPr lang="en-US" sz="2200" dirty="0"/>
              <a:t> </a:t>
            </a:r>
            <a:r>
              <a:rPr lang="en-US" sz="2200" dirty="0" err="1"/>
              <a:t>DoPH</a:t>
            </a:r>
            <a:r>
              <a:rPr lang="en-US" sz="2200" dirty="0"/>
              <a:t> Organization: Assistant Secretary ROLE.</a:t>
            </a:r>
          </a:p>
          <a:p>
            <a:pPr>
              <a:buFont typeface="Arial" panose="020B0604020202020204" pitchFamily="34" charset="0"/>
              <a:buChar char="•"/>
            </a:pPr>
            <a:r>
              <a:rPr lang="en-US" sz="2200" dirty="0"/>
              <a:t> Health Department Organization: Vaccine Manager ROLE.</a:t>
            </a:r>
          </a:p>
          <a:p>
            <a:pPr>
              <a:buFont typeface="Arial" panose="020B0604020202020204" pitchFamily="34" charset="0"/>
              <a:buChar char="•"/>
            </a:pPr>
            <a:r>
              <a:rPr lang="en-US" sz="2200" dirty="0"/>
              <a:t> Doctor Organization: Doctor ROLE.</a:t>
            </a:r>
          </a:p>
          <a:p>
            <a:pPr marL="0" indent="0">
              <a:buNone/>
            </a:pPr>
            <a:endParaRPr lang="en-US" dirty="0"/>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2423901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AC4984-02AD-413F-9D54-4012E1A4F346}"/>
              </a:ext>
            </a:extLst>
          </p:cNvPr>
          <p:cNvSpPr>
            <a:spLocks noGrp="1"/>
          </p:cNvSpPr>
          <p:nvPr>
            <p:ph type="title"/>
          </p:nvPr>
        </p:nvSpPr>
        <p:spPr/>
        <p:txBody>
          <a:bodyPr/>
          <a:lstStyle/>
          <a:p>
            <a:r>
              <a:rPr lang="en-US"/>
              <a:t>Workflow</a:t>
            </a:r>
            <a:endParaRPr lang="en-US" dirty="0"/>
          </a:p>
        </p:txBody>
      </p:sp>
      <p:sp>
        <p:nvSpPr>
          <p:cNvPr id="3" name="内容占位符 2">
            <a:extLst>
              <a:ext uri="{FF2B5EF4-FFF2-40B4-BE49-F238E27FC236}">
                <a16:creationId xmlns:a16="http://schemas.microsoft.com/office/drawing/2014/main" id="{DFE1B22C-8248-41E8-B45B-B68229165BBA}"/>
              </a:ext>
            </a:extLst>
          </p:cNvPr>
          <p:cNvSpPr>
            <a:spLocks noGrp="1"/>
          </p:cNvSpPr>
          <p:nvPr>
            <p:ph idx="1"/>
          </p:nvPr>
        </p:nvSpPr>
        <p:spPr>
          <a:xfrm>
            <a:off x="644511" y="5387205"/>
            <a:ext cx="4348480" cy="501227"/>
          </a:xfrm>
        </p:spPr>
        <p:txBody>
          <a:bodyPr/>
          <a:lstStyle/>
          <a:p>
            <a:pPr marL="0" indent="0">
              <a:buNone/>
            </a:pPr>
            <a:r>
              <a:rPr lang="en-US" dirty="0"/>
              <a:t>Doctor requests the vaccine for a patient</a:t>
            </a:r>
          </a:p>
          <a:p>
            <a:pPr marL="0" indent="0">
              <a:buNone/>
            </a:pPr>
            <a:endParaRPr lang="en-US" dirty="0"/>
          </a:p>
        </p:txBody>
      </p:sp>
      <p:pic>
        <p:nvPicPr>
          <p:cNvPr id="5" name="图片 4" descr="手机截图图社交软件的信息&#10;&#10;描述已自动生成">
            <a:extLst>
              <a:ext uri="{FF2B5EF4-FFF2-40B4-BE49-F238E27FC236}">
                <a16:creationId xmlns:a16="http://schemas.microsoft.com/office/drawing/2014/main" id="{76C40957-F584-440A-B26A-20FB923BCE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92165"/>
            <a:ext cx="6029585" cy="3228476"/>
          </a:xfrm>
          <a:prstGeom prst="rect">
            <a:avLst/>
          </a:prstGeom>
        </p:spPr>
      </p:pic>
      <p:pic>
        <p:nvPicPr>
          <p:cNvPr id="9" name="图片 8" descr="手机屏幕截图&#10;&#10;描述已自动生成">
            <a:extLst>
              <a:ext uri="{FF2B5EF4-FFF2-40B4-BE49-F238E27FC236}">
                <a16:creationId xmlns:a16="http://schemas.microsoft.com/office/drawing/2014/main" id="{3285D1A7-E074-4C07-A651-AE15A75D79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6989" y="1892165"/>
            <a:ext cx="6015011" cy="3228475"/>
          </a:xfrm>
          <a:prstGeom prst="rect">
            <a:avLst/>
          </a:prstGeom>
        </p:spPr>
      </p:pic>
      <p:sp>
        <p:nvSpPr>
          <p:cNvPr id="11" name="文本框 10">
            <a:extLst>
              <a:ext uri="{FF2B5EF4-FFF2-40B4-BE49-F238E27FC236}">
                <a16:creationId xmlns:a16="http://schemas.microsoft.com/office/drawing/2014/main" id="{22381C4B-5AE2-4197-A4B7-20D6BA59924E}"/>
              </a:ext>
            </a:extLst>
          </p:cNvPr>
          <p:cNvSpPr txBox="1"/>
          <p:nvPr/>
        </p:nvSpPr>
        <p:spPr>
          <a:xfrm>
            <a:off x="6665739" y="5275445"/>
            <a:ext cx="6162743" cy="984885"/>
          </a:xfrm>
          <a:prstGeom prst="rect">
            <a:avLst/>
          </a:prstGeom>
          <a:noFill/>
        </p:spPr>
        <p:txBody>
          <a:bodyPr wrap="square" rtlCol="0">
            <a:spAutoFit/>
          </a:bodyPr>
          <a:lstStyle/>
          <a:p>
            <a:r>
              <a:rPr lang="en-US" sz="2000" dirty="0">
                <a:solidFill>
                  <a:schemeClr val="tx1">
                    <a:lumMod val="75000"/>
                    <a:lumOff val="25000"/>
                  </a:schemeClr>
                </a:solidFill>
              </a:rPr>
              <a:t>Vaccine Manager need to register under Health Department before approve Doctor’s request</a:t>
            </a:r>
          </a:p>
          <a:p>
            <a:endParaRPr lang="en-US" dirty="0"/>
          </a:p>
        </p:txBody>
      </p:sp>
    </p:spTree>
    <p:extLst>
      <p:ext uri="{BB962C8B-B14F-4D97-AF65-F5344CB8AC3E}">
        <p14:creationId xmlns:p14="http://schemas.microsoft.com/office/powerpoint/2010/main" val="3396762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4B2453-E8C7-4678-A767-02D36C318427}"/>
              </a:ext>
            </a:extLst>
          </p:cNvPr>
          <p:cNvSpPr>
            <a:spLocks noGrp="1"/>
          </p:cNvSpPr>
          <p:nvPr>
            <p:ph type="title"/>
          </p:nvPr>
        </p:nvSpPr>
        <p:spPr/>
        <p:txBody>
          <a:bodyPr/>
          <a:lstStyle/>
          <a:p>
            <a:r>
              <a:rPr lang="en-US" dirty="0"/>
              <a:t>Workflow</a:t>
            </a:r>
          </a:p>
        </p:txBody>
      </p:sp>
      <p:pic>
        <p:nvPicPr>
          <p:cNvPr id="5" name="内容占位符 4" descr="手机截图图社交软件的信息&#10;&#10;描述已自动生成">
            <a:extLst>
              <a:ext uri="{FF2B5EF4-FFF2-40B4-BE49-F238E27FC236}">
                <a16:creationId xmlns:a16="http://schemas.microsoft.com/office/drawing/2014/main" id="{830D173F-E09D-4CCF-8F3E-8B8D2695368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 y="1892809"/>
            <a:ext cx="5984646" cy="3227832"/>
          </a:xfrm>
        </p:spPr>
      </p:pic>
      <p:pic>
        <p:nvPicPr>
          <p:cNvPr id="7" name="图片 6" descr="社交网站的手机截图&#10;&#10;描述已自动生成">
            <a:extLst>
              <a:ext uri="{FF2B5EF4-FFF2-40B4-BE49-F238E27FC236}">
                <a16:creationId xmlns:a16="http://schemas.microsoft.com/office/drawing/2014/main" id="{BB8BA371-20FF-48AA-9469-54A3C1DEF0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7358" y="1892809"/>
            <a:ext cx="6015716" cy="3227832"/>
          </a:xfrm>
          <a:prstGeom prst="rect">
            <a:avLst/>
          </a:prstGeom>
        </p:spPr>
      </p:pic>
      <p:sp>
        <p:nvSpPr>
          <p:cNvPr id="8" name="内容占位符 2">
            <a:extLst>
              <a:ext uri="{FF2B5EF4-FFF2-40B4-BE49-F238E27FC236}">
                <a16:creationId xmlns:a16="http://schemas.microsoft.com/office/drawing/2014/main" id="{90C359F6-ADD8-4F07-B4B1-33030AF0BC25}"/>
              </a:ext>
            </a:extLst>
          </p:cNvPr>
          <p:cNvSpPr txBox="1">
            <a:spLocks/>
          </p:cNvSpPr>
          <p:nvPr/>
        </p:nvSpPr>
        <p:spPr>
          <a:xfrm>
            <a:off x="459616" y="5399167"/>
            <a:ext cx="5065409" cy="78614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dirty="0"/>
              <a:t>Assistant Secretary of the Health Department approves Vaccine Manager’s registration</a:t>
            </a:r>
          </a:p>
          <a:p>
            <a:pPr marL="0" indent="0">
              <a:buFont typeface="Calibri" panose="020F0502020204030204" pitchFamily="34" charset="0"/>
              <a:buNone/>
            </a:pPr>
            <a:endParaRPr lang="en-US" dirty="0"/>
          </a:p>
        </p:txBody>
      </p:sp>
      <p:sp>
        <p:nvSpPr>
          <p:cNvPr id="9" name="内容占位符 2">
            <a:extLst>
              <a:ext uri="{FF2B5EF4-FFF2-40B4-BE49-F238E27FC236}">
                <a16:creationId xmlns:a16="http://schemas.microsoft.com/office/drawing/2014/main" id="{F5A9B2D6-B049-4107-96B7-36499907D806}"/>
              </a:ext>
            </a:extLst>
          </p:cNvPr>
          <p:cNvSpPr txBox="1">
            <a:spLocks/>
          </p:cNvSpPr>
          <p:nvPr/>
        </p:nvSpPr>
        <p:spPr>
          <a:xfrm>
            <a:off x="6360160" y="5399167"/>
            <a:ext cx="5831840" cy="117223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dirty="0"/>
              <a:t>Vaccine Manager needs to approve Doctor’s request, but this vaccine is currently out of stock</a:t>
            </a:r>
          </a:p>
        </p:txBody>
      </p:sp>
    </p:spTree>
    <p:extLst>
      <p:ext uri="{BB962C8B-B14F-4D97-AF65-F5344CB8AC3E}">
        <p14:creationId xmlns:p14="http://schemas.microsoft.com/office/powerpoint/2010/main" val="2874202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4B2453-E8C7-4678-A767-02D36C318427}"/>
              </a:ext>
            </a:extLst>
          </p:cNvPr>
          <p:cNvSpPr>
            <a:spLocks noGrp="1"/>
          </p:cNvSpPr>
          <p:nvPr>
            <p:ph type="title"/>
          </p:nvPr>
        </p:nvSpPr>
        <p:spPr/>
        <p:txBody>
          <a:bodyPr/>
          <a:lstStyle/>
          <a:p>
            <a:r>
              <a:rPr lang="en-US" dirty="0"/>
              <a:t>Workflow</a:t>
            </a:r>
          </a:p>
        </p:txBody>
      </p:sp>
      <p:pic>
        <p:nvPicPr>
          <p:cNvPr id="5" name="内容占位符 4">
            <a:extLst>
              <a:ext uri="{FF2B5EF4-FFF2-40B4-BE49-F238E27FC236}">
                <a16:creationId xmlns:a16="http://schemas.microsoft.com/office/drawing/2014/main" id="{830D173F-E09D-4CCF-8F3E-8B8D2695368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 y="1897602"/>
            <a:ext cx="5984646" cy="3218245"/>
          </a:xfrm>
        </p:spPr>
      </p:pic>
      <p:pic>
        <p:nvPicPr>
          <p:cNvPr id="7" name="图片 6">
            <a:extLst>
              <a:ext uri="{FF2B5EF4-FFF2-40B4-BE49-F238E27FC236}">
                <a16:creationId xmlns:a16="http://schemas.microsoft.com/office/drawing/2014/main" id="{BB8BA371-20FF-48AA-9469-54A3C1DEF0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10313" y="1892809"/>
            <a:ext cx="6009805" cy="3227832"/>
          </a:xfrm>
          <a:prstGeom prst="rect">
            <a:avLst/>
          </a:prstGeom>
        </p:spPr>
      </p:pic>
      <p:sp>
        <p:nvSpPr>
          <p:cNvPr id="8" name="内容占位符 2">
            <a:extLst>
              <a:ext uri="{FF2B5EF4-FFF2-40B4-BE49-F238E27FC236}">
                <a16:creationId xmlns:a16="http://schemas.microsoft.com/office/drawing/2014/main" id="{90C359F6-ADD8-4F07-B4B1-33030AF0BC25}"/>
              </a:ext>
            </a:extLst>
          </p:cNvPr>
          <p:cNvSpPr txBox="1">
            <a:spLocks/>
          </p:cNvSpPr>
          <p:nvPr/>
        </p:nvSpPr>
        <p:spPr>
          <a:xfrm>
            <a:off x="459616" y="5378847"/>
            <a:ext cx="5525028" cy="78614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Then, Vaccine Manager requests the vaccine purchase with the Warehouse Keeper</a:t>
            </a:r>
          </a:p>
          <a:p>
            <a:pPr marL="0" indent="0">
              <a:buFont typeface="Calibri" panose="020F0502020204030204" pitchFamily="34" charset="0"/>
              <a:buNone/>
            </a:pPr>
            <a:endParaRPr lang="en-US" dirty="0"/>
          </a:p>
        </p:txBody>
      </p:sp>
      <p:sp>
        <p:nvSpPr>
          <p:cNvPr id="9" name="内容占位符 2">
            <a:extLst>
              <a:ext uri="{FF2B5EF4-FFF2-40B4-BE49-F238E27FC236}">
                <a16:creationId xmlns:a16="http://schemas.microsoft.com/office/drawing/2014/main" id="{F5A9B2D6-B049-4107-96B7-36499907D806}"/>
              </a:ext>
            </a:extLst>
          </p:cNvPr>
          <p:cNvSpPr txBox="1">
            <a:spLocks/>
          </p:cNvSpPr>
          <p:nvPr/>
        </p:nvSpPr>
        <p:spPr>
          <a:xfrm>
            <a:off x="6388278" y="5378847"/>
            <a:ext cx="5831840" cy="888906"/>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dirty="0"/>
              <a:t>This vaccine is currently out of stock, and Warehouse Keeper needs to request production with Factory Manager</a:t>
            </a:r>
          </a:p>
        </p:txBody>
      </p:sp>
    </p:spTree>
    <p:extLst>
      <p:ext uri="{BB962C8B-B14F-4D97-AF65-F5344CB8AC3E}">
        <p14:creationId xmlns:p14="http://schemas.microsoft.com/office/powerpoint/2010/main" val="757496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4B2453-E8C7-4678-A767-02D36C318427}"/>
              </a:ext>
            </a:extLst>
          </p:cNvPr>
          <p:cNvSpPr>
            <a:spLocks noGrp="1"/>
          </p:cNvSpPr>
          <p:nvPr>
            <p:ph type="title"/>
          </p:nvPr>
        </p:nvSpPr>
        <p:spPr/>
        <p:txBody>
          <a:bodyPr/>
          <a:lstStyle/>
          <a:p>
            <a:r>
              <a:rPr lang="en-US" dirty="0"/>
              <a:t>Workflow</a:t>
            </a:r>
          </a:p>
        </p:txBody>
      </p:sp>
      <p:pic>
        <p:nvPicPr>
          <p:cNvPr id="5" name="内容占位符 4">
            <a:extLst>
              <a:ext uri="{FF2B5EF4-FFF2-40B4-BE49-F238E27FC236}">
                <a16:creationId xmlns:a16="http://schemas.microsoft.com/office/drawing/2014/main" id="{830D173F-E09D-4CCF-8F3E-8B8D2695368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 y="1902380"/>
            <a:ext cx="5984646" cy="3208690"/>
          </a:xfrm>
        </p:spPr>
      </p:pic>
      <p:pic>
        <p:nvPicPr>
          <p:cNvPr id="7" name="图片 6">
            <a:extLst>
              <a:ext uri="{FF2B5EF4-FFF2-40B4-BE49-F238E27FC236}">
                <a16:creationId xmlns:a16="http://schemas.microsoft.com/office/drawing/2014/main" id="{BB8BA371-20FF-48AA-9469-54A3C1DEF0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10313" y="1904574"/>
            <a:ext cx="6009805" cy="3204301"/>
          </a:xfrm>
          <a:prstGeom prst="rect">
            <a:avLst/>
          </a:prstGeom>
        </p:spPr>
      </p:pic>
      <p:sp>
        <p:nvSpPr>
          <p:cNvPr id="8" name="内容占位符 2">
            <a:extLst>
              <a:ext uri="{FF2B5EF4-FFF2-40B4-BE49-F238E27FC236}">
                <a16:creationId xmlns:a16="http://schemas.microsoft.com/office/drawing/2014/main" id="{90C359F6-ADD8-4F07-B4B1-33030AF0BC25}"/>
              </a:ext>
            </a:extLst>
          </p:cNvPr>
          <p:cNvSpPr txBox="1">
            <a:spLocks/>
          </p:cNvSpPr>
          <p:nvPr/>
        </p:nvSpPr>
        <p:spPr>
          <a:xfrm>
            <a:off x="459616" y="5378847"/>
            <a:ext cx="5525028" cy="78614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Factory Manager approves the vaccine production request from Warehouse Keeper</a:t>
            </a:r>
          </a:p>
        </p:txBody>
      </p:sp>
      <p:sp>
        <p:nvSpPr>
          <p:cNvPr id="9" name="内容占位符 2">
            <a:extLst>
              <a:ext uri="{FF2B5EF4-FFF2-40B4-BE49-F238E27FC236}">
                <a16:creationId xmlns:a16="http://schemas.microsoft.com/office/drawing/2014/main" id="{F5A9B2D6-B049-4107-96B7-36499907D806}"/>
              </a:ext>
            </a:extLst>
          </p:cNvPr>
          <p:cNvSpPr txBox="1">
            <a:spLocks/>
          </p:cNvSpPr>
          <p:nvPr/>
        </p:nvSpPr>
        <p:spPr>
          <a:xfrm>
            <a:off x="6479718" y="5378847"/>
            <a:ext cx="5831840" cy="88890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Factory Manager produces the vaccine</a:t>
            </a:r>
          </a:p>
          <a:p>
            <a:pPr marL="0" indent="0">
              <a:buFont typeface="Calibri" panose="020F0502020204030204" pitchFamily="34" charset="0"/>
              <a:buNone/>
            </a:pPr>
            <a:endParaRPr lang="en-US" dirty="0"/>
          </a:p>
        </p:txBody>
      </p:sp>
    </p:spTree>
    <p:extLst>
      <p:ext uri="{BB962C8B-B14F-4D97-AF65-F5344CB8AC3E}">
        <p14:creationId xmlns:p14="http://schemas.microsoft.com/office/powerpoint/2010/main" val="2135060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4B2453-E8C7-4678-A767-02D36C318427}"/>
              </a:ext>
            </a:extLst>
          </p:cNvPr>
          <p:cNvSpPr>
            <a:spLocks noGrp="1"/>
          </p:cNvSpPr>
          <p:nvPr>
            <p:ph type="title"/>
          </p:nvPr>
        </p:nvSpPr>
        <p:spPr/>
        <p:txBody>
          <a:bodyPr/>
          <a:lstStyle/>
          <a:p>
            <a:r>
              <a:rPr lang="en-US" dirty="0"/>
              <a:t>Workflow</a:t>
            </a:r>
          </a:p>
        </p:txBody>
      </p:sp>
      <p:pic>
        <p:nvPicPr>
          <p:cNvPr id="5" name="内容占位符 4">
            <a:extLst>
              <a:ext uri="{FF2B5EF4-FFF2-40B4-BE49-F238E27FC236}">
                <a16:creationId xmlns:a16="http://schemas.microsoft.com/office/drawing/2014/main" id="{830D173F-E09D-4CCF-8F3E-8B8D2695368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930" y="1902380"/>
            <a:ext cx="5978781" cy="3208690"/>
          </a:xfrm>
        </p:spPr>
      </p:pic>
      <p:pic>
        <p:nvPicPr>
          <p:cNvPr id="7" name="图片 6">
            <a:extLst>
              <a:ext uri="{FF2B5EF4-FFF2-40B4-BE49-F238E27FC236}">
                <a16:creationId xmlns:a16="http://schemas.microsoft.com/office/drawing/2014/main" id="{BB8BA371-20FF-48AA-9469-54A3C1DEF0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16378" y="1904574"/>
            <a:ext cx="5997675" cy="3204301"/>
          </a:xfrm>
          <a:prstGeom prst="rect">
            <a:avLst/>
          </a:prstGeom>
        </p:spPr>
      </p:pic>
      <p:sp>
        <p:nvSpPr>
          <p:cNvPr id="8" name="内容占位符 2">
            <a:extLst>
              <a:ext uri="{FF2B5EF4-FFF2-40B4-BE49-F238E27FC236}">
                <a16:creationId xmlns:a16="http://schemas.microsoft.com/office/drawing/2014/main" id="{90C359F6-ADD8-4F07-B4B1-33030AF0BC25}"/>
              </a:ext>
            </a:extLst>
          </p:cNvPr>
          <p:cNvSpPr txBox="1">
            <a:spLocks/>
          </p:cNvSpPr>
          <p:nvPr/>
        </p:nvSpPr>
        <p:spPr>
          <a:xfrm>
            <a:off x="459616" y="5378847"/>
            <a:ext cx="5525028" cy="78614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Factory Manager stores the vaccine after the production </a:t>
            </a:r>
          </a:p>
        </p:txBody>
      </p:sp>
      <p:sp>
        <p:nvSpPr>
          <p:cNvPr id="9" name="内容占位符 2">
            <a:extLst>
              <a:ext uri="{FF2B5EF4-FFF2-40B4-BE49-F238E27FC236}">
                <a16:creationId xmlns:a16="http://schemas.microsoft.com/office/drawing/2014/main" id="{F5A9B2D6-B049-4107-96B7-36499907D806}"/>
              </a:ext>
            </a:extLst>
          </p:cNvPr>
          <p:cNvSpPr txBox="1">
            <a:spLocks/>
          </p:cNvSpPr>
          <p:nvPr/>
        </p:nvSpPr>
        <p:spPr>
          <a:xfrm>
            <a:off x="6479718" y="5378847"/>
            <a:ext cx="5831840" cy="888906"/>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Warehouse approves the purchase from Vaccine Manager after it’s back in stock, and so will vaccine manager approve the request from doctor.</a:t>
            </a:r>
          </a:p>
          <a:p>
            <a:pPr marL="0" indent="0">
              <a:buFont typeface="Calibri" panose="020F0502020204030204" pitchFamily="34" charset="0"/>
              <a:buNone/>
            </a:pPr>
            <a:endParaRPr lang="en-US" dirty="0"/>
          </a:p>
        </p:txBody>
      </p:sp>
    </p:spTree>
    <p:extLst>
      <p:ext uri="{BB962C8B-B14F-4D97-AF65-F5344CB8AC3E}">
        <p14:creationId xmlns:p14="http://schemas.microsoft.com/office/powerpoint/2010/main" val="2553162436"/>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回顾">
  <a:themeElements>
    <a:clrScheme name="回顾">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docProps/app.xml><?xml version="1.0" encoding="utf-8"?>
<Properties xmlns="http://schemas.openxmlformats.org/officeDocument/2006/extended-properties" xmlns:vt="http://schemas.openxmlformats.org/officeDocument/2006/docPropsVTypes">
  <TotalTime>215</TotalTime>
  <Words>517</Words>
  <Application>Microsoft Macintosh PowerPoint</Application>
  <PresentationFormat>Widescreen</PresentationFormat>
  <Paragraphs>49</Paragraphs>
  <Slides>11</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11</vt:i4>
      </vt:variant>
    </vt:vector>
  </HeadingPairs>
  <TitlesOfParts>
    <vt:vector size="17" baseType="lpstr">
      <vt:lpstr>Arial</vt:lpstr>
      <vt:lpstr>Calibri</vt:lpstr>
      <vt:lpstr>Calibri Light</vt:lpstr>
      <vt:lpstr>Wingdings 2</vt:lpstr>
      <vt:lpstr>HDOfficeLightV0</vt:lpstr>
      <vt:lpstr>回顾</vt:lpstr>
      <vt:lpstr>Vaccine System</vt:lpstr>
      <vt:lpstr>System Purpose</vt:lpstr>
      <vt:lpstr>Issue Solved</vt:lpstr>
      <vt:lpstr>Entities</vt:lpstr>
      <vt:lpstr>Workflow</vt:lpstr>
      <vt:lpstr>Workflow</vt:lpstr>
      <vt:lpstr>Workflow</vt:lpstr>
      <vt:lpstr>Workflow</vt:lpstr>
      <vt:lpstr>Workflow</vt:lpstr>
      <vt:lpstr>Roles and Capability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Vaccine System</dc:title>
  <dc:creator>Jasmine Shang</dc:creator>
  <cp:lastModifiedBy>Shaocong Tang</cp:lastModifiedBy>
  <cp:revision>14</cp:revision>
  <dcterms:created xsi:type="dcterms:W3CDTF">2020-04-21T19:56:33Z</dcterms:created>
  <dcterms:modified xsi:type="dcterms:W3CDTF">2020-04-21T23:59:59Z</dcterms:modified>
</cp:coreProperties>
</file>